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9" r:id="rId3"/>
    <p:sldId id="257" r:id="rId4"/>
    <p:sldId id="258" r:id="rId5"/>
    <p:sldId id="259" r:id="rId6"/>
    <p:sldId id="270" r:id="rId7"/>
    <p:sldId id="271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72" r:id="rId16"/>
    <p:sldId id="268" r:id="rId17"/>
  </p:sldIdLst>
  <p:sldSz cx="14630400" cy="8229600"/>
  <p:notesSz cx="8229600" cy="14630400"/>
  <p:embeddedFontLst>
    <p:embeddedFont>
      <p:font typeface="Barlow Bold" panose="020B0604020202020204" charset="0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-52"/>
      <p:regular r:id="rId24"/>
      <p:bold r:id="rId25"/>
      <p:italic r:id="rId26"/>
      <p:bold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4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01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59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20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37172"/>
            <a:ext cx="76273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Журнал базы данных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44292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Журнал базы данных – это критически важный компонент. Он обеспечивает целостность и восстановление данных. Без него восстановление после сбоев невозможно.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699528" y="5713095"/>
            <a:ext cx="322147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21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8F9195C-E74D-44E8-A419-AF6CF2AD495B}"/>
              </a:ext>
            </a:extLst>
          </p:cNvPr>
          <p:cNvSpPr/>
          <p:nvPr/>
        </p:nvSpPr>
        <p:spPr>
          <a:xfrm>
            <a:off x="12668865" y="7492181"/>
            <a:ext cx="1961535" cy="737419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154567"/>
            <a:ext cx="1293435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Назначение словаря данных в базе данных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192197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59503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Метаданные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6436519"/>
            <a:ext cx="415456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Описание структуры данных.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798" y="5192197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7798" y="59503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Безопасность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37798" y="6436519"/>
            <a:ext cx="41546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Контроль доступа к данным.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7405" y="5192197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405" y="59503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Поиск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7405" y="6436519"/>
            <a:ext cx="415456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Быстрый доступ к данным.</a:t>
            </a:r>
            <a:endParaRPr lang="en-US" sz="17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C4E74E3-CB63-470B-AD70-2B343AF1C3F6}"/>
              </a:ext>
            </a:extLst>
          </p:cNvPr>
          <p:cNvSpPr/>
          <p:nvPr/>
        </p:nvSpPr>
        <p:spPr>
          <a:xfrm>
            <a:off x="12668865" y="7492181"/>
            <a:ext cx="1961535" cy="737419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32109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Структура словаря данных: таблицы, представления, индексы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4095155"/>
            <a:ext cx="7627382" cy="2502218"/>
          </a:xfrm>
          <a:prstGeom prst="roundRect">
            <a:avLst>
              <a:gd name="adj" fmla="val 779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2329" y="4102775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68904" y="424029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Компонент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78785" y="424029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Описание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2329" y="4724519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68904" y="4862036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Таблицы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78785" y="4862036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Основная структура данных.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2329" y="5346263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68904" y="5483781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Представления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78785" y="5483781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Виртуальные таблицы.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52329" y="5968008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68904" y="6105525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Индексы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0278785" y="6105525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Ускорение поиска.</a:t>
            </a:r>
            <a:endParaRPr lang="en-US" sz="17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9E83D59-B133-462F-856A-F8CD488E0521}"/>
              </a:ext>
            </a:extLst>
          </p:cNvPr>
          <p:cNvSpPr/>
          <p:nvPr/>
        </p:nvSpPr>
        <p:spPr>
          <a:xfrm>
            <a:off x="12668865" y="7492181"/>
            <a:ext cx="1961535" cy="737419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6535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Префиксы в словаре данных и их значение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615690"/>
            <a:ext cx="3705463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38322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Префикс SYS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4318397"/>
            <a:ext cx="32723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Системные объекты.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3615690"/>
            <a:ext cx="3705463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38322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Префикс USER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4318397"/>
            <a:ext cx="32723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Пользовательские объекты.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098256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1284" y="53148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Префикс TEMP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1284" y="5800963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Временные объекты.</a:t>
            </a:r>
            <a:endParaRPr lang="en-US" sz="17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AB50E1E-70C5-4EA2-9D31-B0EAFBD1A5D4}"/>
              </a:ext>
            </a:extLst>
          </p:cNvPr>
          <p:cNvSpPr/>
          <p:nvPr/>
        </p:nvSpPr>
        <p:spPr>
          <a:xfrm>
            <a:off x="12668865" y="7492181"/>
            <a:ext cx="1961535" cy="737419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57582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Использование словаря данных для оптимизации запросов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516267"/>
            <a:ext cx="6394371" cy="39519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6738938"/>
            <a:ext cx="45311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Неоптимизированный запрос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7225070"/>
            <a:ext cx="639437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Медленная обработка.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601" y="2516267"/>
            <a:ext cx="6394490" cy="39520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7601" y="6739057"/>
            <a:ext cx="41950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Оптимизированный запрос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77601" y="7225189"/>
            <a:ext cx="63944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Быстрая обработка.</a:t>
            </a:r>
            <a:endParaRPr lang="en-US" sz="17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70722E5-3836-4728-9E1E-0EDAABF263F8}"/>
              </a:ext>
            </a:extLst>
          </p:cNvPr>
          <p:cNvSpPr/>
          <p:nvPr/>
        </p:nvSpPr>
        <p:spPr>
          <a:xfrm>
            <a:off x="12668865" y="7492181"/>
            <a:ext cx="1961535" cy="737419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57582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Использование словаря данных для оптимизации запросов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329170"/>
            <a:ext cx="45311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Неоптимизированный запрос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2813663"/>
            <a:ext cx="4826130" cy="73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Montserrat" panose="00000500000000000000" pitchFamily="2" charset="-52"/>
              </a:rPr>
              <a:t>SELECT * FROM customers </a:t>
            </a:r>
            <a:endParaRPr lang="ru-RU" sz="17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Montserrat" panose="00000500000000000000" pitchFamily="2" charset="-52"/>
              </a:rPr>
              <a:t>WHERE </a:t>
            </a:r>
            <a:r>
              <a:rPr lang="en-US" sz="1700" dirty="0" err="1">
                <a:latin typeface="Montserrat" panose="00000500000000000000" pitchFamily="2" charset="-52"/>
              </a:rPr>
              <a:t>last_name</a:t>
            </a:r>
            <a:r>
              <a:rPr lang="en-US" sz="1700" dirty="0">
                <a:latin typeface="Montserrat" panose="00000500000000000000" pitchFamily="2" charset="-52"/>
              </a:rPr>
              <a:t> = 'Smith';</a:t>
            </a:r>
          </a:p>
        </p:txBody>
      </p:sp>
      <p:sp>
        <p:nvSpPr>
          <p:cNvPr id="7" name="Text 3"/>
          <p:cNvSpPr/>
          <p:nvPr/>
        </p:nvSpPr>
        <p:spPr>
          <a:xfrm>
            <a:off x="7315200" y="2328214"/>
            <a:ext cx="41950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Оптимизированный запрос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255142" y="2813663"/>
            <a:ext cx="6394490" cy="73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Montserrat" panose="00000500000000000000" pitchFamily="2" charset="-52"/>
              </a:rPr>
              <a:t>SELECT * FROM customers WHERE </a:t>
            </a:r>
            <a:r>
              <a:rPr lang="en-US" sz="1700" dirty="0" err="1">
                <a:latin typeface="Montserrat" panose="00000500000000000000" pitchFamily="2" charset="-52"/>
              </a:rPr>
              <a:t>last_name</a:t>
            </a:r>
            <a:r>
              <a:rPr lang="en-US" sz="1700" dirty="0">
                <a:latin typeface="Montserrat" panose="00000500000000000000" pitchFamily="2" charset="-52"/>
              </a:rPr>
              <a:t> = 'Smith’ </a:t>
            </a:r>
            <a:endParaRPr lang="ru-RU" sz="1700" dirty="0">
              <a:latin typeface="Montserrat" panose="00000500000000000000" pitchFamily="2" charset="-52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Montserrat" panose="00000500000000000000" pitchFamily="2" charset="-52"/>
              </a:rPr>
              <a:t>AND city = 'New York';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70722E5-3836-4728-9E1E-0EDAABF263F8}"/>
              </a:ext>
            </a:extLst>
          </p:cNvPr>
          <p:cNvSpPr/>
          <p:nvPr/>
        </p:nvSpPr>
        <p:spPr>
          <a:xfrm>
            <a:off x="12668865" y="7492181"/>
            <a:ext cx="1961535" cy="737419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BCD22-F593-43A4-9333-750DDEBC4255}"/>
              </a:ext>
            </a:extLst>
          </p:cNvPr>
          <p:cNvSpPr txBox="1"/>
          <p:nvPr/>
        </p:nvSpPr>
        <p:spPr>
          <a:xfrm>
            <a:off x="604684" y="4218039"/>
            <a:ext cx="58846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Полное сканирование таблицы: Запрос выполняет полное сканирование таблицы </a:t>
            </a:r>
            <a:r>
              <a:rPr lang="ru-RU" dirty="0" err="1">
                <a:latin typeface="Montserrat" panose="00000500000000000000" pitchFamily="2" charset="-52"/>
              </a:rPr>
              <a:t>customers</a:t>
            </a:r>
            <a:r>
              <a:rPr lang="ru-RU" dirty="0">
                <a:latin typeface="Montserrat" panose="00000500000000000000" pitchFamily="2" charset="-52"/>
              </a:rPr>
              <a:t>, что может быть очень затратным для больших таблиц.</a:t>
            </a:r>
          </a:p>
          <a:p>
            <a:endParaRPr lang="ru-RU" dirty="0">
              <a:latin typeface="Montserrat" panose="00000500000000000000" pitchFamily="2" charset="-52"/>
            </a:endParaRPr>
          </a:p>
          <a:p>
            <a:r>
              <a:rPr lang="ru-RU" dirty="0">
                <a:latin typeface="Montserrat" panose="00000500000000000000" pitchFamily="2" charset="-52"/>
              </a:rPr>
              <a:t>Отсутствие индекса: Если столбец </a:t>
            </a:r>
            <a:r>
              <a:rPr lang="ru-RU" dirty="0" err="1">
                <a:latin typeface="Montserrat" panose="00000500000000000000" pitchFamily="2" charset="-52"/>
              </a:rPr>
              <a:t>last_name</a:t>
            </a:r>
            <a:r>
              <a:rPr lang="ru-RU" dirty="0">
                <a:latin typeface="Montserrat" panose="00000500000000000000" pitchFamily="2" charset="-52"/>
              </a:rPr>
              <a:t> не проиндексирован, запрос будет выполняться очень медленно.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2FEB59-744A-4FAC-BDE2-5604CC7E60C6}"/>
              </a:ext>
            </a:extLst>
          </p:cNvPr>
          <p:cNvSpPr txBox="1"/>
          <p:nvPr/>
        </p:nvSpPr>
        <p:spPr>
          <a:xfrm>
            <a:off x="7055954" y="4114800"/>
            <a:ext cx="67928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Использование индекса: Если существует составной индекс по столбцам </a:t>
            </a:r>
            <a:r>
              <a:rPr lang="ru-RU" dirty="0" err="1">
                <a:latin typeface="Montserrat" panose="00000500000000000000" pitchFamily="2" charset="-52"/>
              </a:rPr>
              <a:t>last_name</a:t>
            </a:r>
            <a:r>
              <a:rPr lang="ru-RU" dirty="0">
                <a:latin typeface="Montserrat" panose="00000500000000000000" pitchFamily="2" charset="-52"/>
              </a:rPr>
              <a:t> и </a:t>
            </a:r>
            <a:r>
              <a:rPr lang="ru-RU" dirty="0" err="1">
                <a:latin typeface="Montserrat" panose="00000500000000000000" pitchFamily="2" charset="-52"/>
              </a:rPr>
              <a:t>city</a:t>
            </a:r>
            <a:r>
              <a:rPr lang="ru-RU" dirty="0">
                <a:latin typeface="Montserrat" panose="00000500000000000000" pitchFamily="2" charset="-52"/>
              </a:rPr>
              <a:t>, оптимизатор запросов сможет использовать его для быстрого поиска нужных строк.</a:t>
            </a:r>
          </a:p>
          <a:p>
            <a:endParaRPr lang="ru-RU" dirty="0">
              <a:latin typeface="Montserrat" panose="00000500000000000000" pitchFamily="2" charset="-52"/>
            </a:endParaRPr>
          </a:p>
          <a:p>
            <a:r>
              <a:rPr lang="ru-RU" dirty="0">
                <a:latin typeface="Montserrat" panose="00000500000000000000" pitchFamily="2" charset="-52"/>
              </a:rPr>
              <a:t>Уменьшение объема данных: Запрос будет обрабатывать только строки, соответствующие обоим условиям, что уменьшает объем данных и ускоряет выполнение.</a:t>
            </a:r>
          </a:p>
        </p:txBody>
      </p:sp>
    </p:spTree>
    <p:extLst>
      <p:ext uri="{BB962C8B-B14F-4D97-AF65-F5344CB8AC3E}">
        <p14:creationId xmlns:p14="http://schemas.microsoft.com/office/powerpoint/2010/main" val="3825787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AC10391-A892-4D1B-BAD9-CB4AE13E3217}"/>
              </a:ext>
            </a:extLst>
          </p:cNvPr>
          <p:cNvSpPr/>
          <p:nvPr/>
        </p:nvSpPr>
        <p:spPr>
          <a:xfrm>
            <a:off x="758309" y="406860"/>
            <a:ext cx="13113782" cy="861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ru-RU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Вопросы для обсуждения.</a:t>
            </a:r>
            <a:endParaRPr lang="en-US" sz="445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20E290C-9BAF-4AA6-BDF4-2D8D293F2D08}"/>
              </a:ext>
            </a:extLst>
          </p:cNvPr>
          <p:cNvSpPr/>
          <p:nvPr/>
        </p:nvSpPr>
        <p:spPr>
          <a:xfrm>
            <a:off x="12668865" y="7492181"/>
            <a:ext cx="1961535" cy="737419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95FDE-3AF1-4B19-9B49-54E440ED696D}"/>
              </a:ext>
            </a:extLst>
          </p:cNvPr>
          <p:cNvSpPr txBox="1"/>
          <p:nvPr/>
        </p:nvSpPr>
        <p:spPr>
          <a:xfrm>
            <a:off x="519880" y="1489293"/>
            <a:ext cx="7149281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i="0" dirty="0">
                <a:solidFill>
                  <a:srgbClr val="3C3C43"/>
                </a:solidFill>
                <a:effectLst/>
                <a:latin typeface="Inter"/>
              </a:rPr>
              <a:t>1.Как фиксация операций записи в журнал помогает восстановить данные после сбоя?</a:t>
            </a:r>
          </a:p>
          <a:p>
            <a:r>
              <a:rPr lang="ru-RU" sz="3600" b="1" dirty="0">
                <a:solidFill>
                  <a:srgbClr val="3C3C43"/>
                </a:solidFill>
                <a:latin typeface="Inter"/>
              </a:rPr>
              <a:t>2. Для чего нужны индексы в индексе словаря данных?</a:t>
            </a:r>
          </a:p>
          <a:p>
            <a:r>
              <a:rPr lang="ru-RU" sz="3600" b="1" dirty="0">
                <a:solidFill>
                  <a:srgbClr val="3C3C43"/>
                </a:solidFill>
                <a:latin typeface="Inter"/>
              </a:rPr>
              <a:t>3. Какого назначение словаря в базе данных?</a:t>
            </a:r>
          </a:p>
          <a:p>
            <a:r>
              <a:rPr lang="ru-RU" sz="3600" b="1" dirty="0">
                <a:solidFill>
                  <a:srgbClr val="3C3C43"/>
                </a:solidFill>
                <a:latin typeface="Inter"/>
              </a:rPr>
              <a:t>4. В чем отличие оптимизированного запроса от неоптимизированного?</a:t>
            </a:r>
          </a:p>
          <a:p>
            <a:endParaRPr lang="ru-RU" sz="1100" b="1" dirty="0">
              <a:solidFill>
                <a:srgbClr val="3C3C43"/>
              </a:solidFill>
              <a:latin typeface="Inter"/>
            </a:endParaRPr>
          </a:p>
          <a:p>
            <a:endParaRPr lang="ru-RU" sz="1100" b="1" dirty="0">
              <a:solidFill>
                <a:srgbClr val="3C3C43"/>
              </a:solidFill>
              <a:latin typeface="Inter"/>
            </a:endParaRPr>
          </a:p>
          <a:p>
            <a:endParaRPr lang="ru-RU" sz="1100" b="1" i="0" dirty="0">
              <a:solidFill>
                <a:srgbClr val="3C3C43"/>
              </a:solidFill>
              <a:effectLst/>
              <a:latin typeface="Inter"/>
            </a:endParaRPr>
          </a:p>
          <a:p>
            <a:endParaRPr lang="ru-RU" sz="1100" dirty="0"/>
          </a:p>
        </p:txBody>
      </p:sp>
      <p:pic>
        <p:nvPicPr>
          <p:cNvPr id="3076" name="Picture 4" descr="знак вопрос - скачать Бесплатные иконки">
            <a:extLst>
              <a:ext uri="{FF2B5EF4-FFF2-40B4-BE49-F238E27FC236}">
                <a16:creationId xmlns:a16="http://schemas.microsoft.com/office/drawing/2014/main" id="{3E6CF707-7F58-49D8-B21D-B756739B7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569" y="1696296"/>
            <a:ext cx="5367951" cy="536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084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B520CBE2-55A5-4B1C-81F1-4B1A32DB0779}"/>
              </a:ext>
            </a:extLst>
          </p:cNvPr>
          <p:cNvSpPr/>
          <p:nvPr/>
        </p:nvSpPr>
        <p:spPr>
          <a:xfrm>
            <a:off x="2370186" y="1557234"/>
            <a:ext cx="9890027" cy="4047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ru-RU" sz="138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Спасибо за внимание!</a:t>
            </a:r>
            <a:endParaRPr lang="en-US" sz="138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C3C0C38-190F-49F1-98C4-428660372A6A}"/>
              </a:ext>
            </a:extLst>
          </p:cNvPr>
          <p:cNvSpPr/>
          <p:nvPr/>
        </p:nvSpPr>
        <p:spPr>
          <a:xfrm>
            <a:off x="12668865" y="7492181"/>
            <a:ext cx="1961535" cy="737419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23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6038F7C-6F42-4B64-98D7-771BF35F016C}"/>
              </a:ext>
            </a:extLst>
          </p:cNvPr>
          <p:cNvSpPr/>
          <p:nvPr/>
        </p:nvSpPr>
        <p:spPr>
          <a:xfrm>
            <a:off x="12668865" y="7492181"/>
            <a:ext cx="1961535" cy="737419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/>
          <p:cNvSpPr/>
          <p:nvPr/>
        </p:nvSpPr>
        <p:spPr>
          <a:xfrm>
            <a:off x="704731" y="553879"/>
            <a:ext cx="7734538" cy="1987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ru-RU" sz="4150" b="1" dirty="0">
                <a:solidFill>
                  <a:srgbClr val="7068F4"/>
                </a:solidFill>
              </a:rPr>
              <a:t>Цели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5" y="1044721"/>
            <a:ext cx="1006793" cy="16109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8125" y="1706540"/>
            <a:ext cx="2731532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400" dirty="0">
                <a:latin typeface="Montserrat" panose="00000500000000000000" pitchFamily="2" charset="-52"/>
              </a:rPr>
              <a:t> Ознакомить аудиторию с основными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ru-RU" sz="2400" dirty="0">
                <a:latin typeface="Montserrat" panose="00000500000000000000" pitchFamily="2" charset="-52"/>
              </a:rPr>
              <a:t>аспектами администрирования баз данных. </a:t>
            </a:r>
            <a:endParaRPr lang="en-US" sz="2050" dirty="0">
              <a:latin typeface="Montserrat" panose="00000500000000000000" pitchFamily="2" charset="-52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84" y="2626141"/>
            <a:ext cx="1006793" cy="16109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90040" y="3317456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400" dirty="0">
                <a:latin typeface="Montserrat" panose="00000500000000000000" pitchFamily="2" charset="-52"/>
              </a:rPr>
              <a:t>Показать роль и обязанности администратора баз данных</a:t>
            </a:r>
            <a:endParaRPr lang="en-US" sz="2050" dirty="0">
              <a:latin typeface="Montserrat" panose="00000500000000000000" pitchFamily="2" charset="-52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83" y="3905944"/>
            <a:ext cx="1006793" cy="16109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208125" y="4438391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2400" dirty="0">
                <a:latin typeface="Montserrat" panose="00000500000000000000" pitchFamily="2" charset="-52"/>
              </a:rPr>
              <a:t>Продемонстрировать инструменты и методы,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ru-RU" sz="2400" dirty="0">
                <a:latin typeface="Montserrat" panose="00000500000000000000" pitchFamily="2" charset="-52"/>
              </a:rPr>
              <a:t> используемые в администрировании. </a:t>
            </a:r>
            <a:endParaRPr lang="en-US" sz="2050" dirty="0">
              <a:latin typeface="Montserrat" panose="00000500000000000000" pitchFamily="2" charset="-52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7AE3A6E-765B-4EBD-84F3-0DC125FE7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5853" y="3668395"/>
            <a:ext cx="4192495" cy="419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99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731" y="553879"/>
            <a:ext cx="7734538" cy="1987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Управление переключениями в журнале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31" y="2842855"/>
            <a:ext cx="1006793" cy="16109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13466" y="3044190"/>
            <a:ext cx="2731532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Запись транзакции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013466" y="3496032"/>
            <a:ext cx="642580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Запись изменений в журнал.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31" y="4453771"/>
            <a:ext cx="1006793" cy="16109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13466" y="4655106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Переключение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013466" y="5106948"/>
            <a:ext cx="642580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Изменение состояния транзакции.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731" y="6064687"/>
            <a:ext cx="1006793" cy="16109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13466" y="6266021"/>
            <a:ext cx="2649617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Фиксация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013466" y="6717863"/>
            <a:ext cx="642580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Подтверждение изменений.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2406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Контрольные точки в журнале базы данных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67991" y="2874407"/>
            <a:ext cx="30480" cy="4231124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1296472" y="3346609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839510" y="311812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1022628" y="3190756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74808" y="3090982"/>
            <a:ext cx="297918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Начало транзакции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274808" y="3577114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Запись данных в буфер.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96472" y="4829175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839510" y="460069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987385" y="4673322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274808" y="4573548"/>
            <a:ext cx="288667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Контрольная точка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274808" y="5059680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Сохранение состояния.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96472" y="6311741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6" name="Shape 13"/>
          <p:cNvSpPr/>
          <p:nvPr/>
        </p:nvSpPr>
        <p:spPr>
          <a:xfrm>
            <a:off x="839510" y="608326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990838" y="6155888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274808" y="6056114"/>
            <a:ext cx="376154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Завершение транзакции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274808" y="6542246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Фиксация изменений.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6656" y="764739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Важность журнала для восстановления после сбоев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620572"/>
            <a:ext cx="3705463" cy="1968937"/>
          </a:xfrm>
          <a:prstGeom prst="roundRect">
            <a:avLst>
              <a:gd name="adj" fmla="val 99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3837146"/>
            <a:ext cx="327231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Восстановление данных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4679513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Возврат к последней контрольной точке.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620572"/>
            <a:ext cx="3705463" cy="1968937"/>
          </a:xfrm>
          <a:prstGeom prst="roundRect">
            <a:avLst>
              <a:gd name="adj" fmla="val 99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922" y="3837146"/>
            <a:ext cx="310300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Целостность данных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432327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Гарантия отсутствия повреждений.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806083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4884" y="6022658"/>
            <a:ext cx="331553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Минимизация потерь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6508790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Сведение к минимуму потери данных.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Иногда это может быть проблема с подключением, ошибка файловой системы, кон...">
            <a:extLst>
              <a:ext uri="{FF2B5EF4-FFF2-40B4-BE49-F238E27FC236}">
                <a16:creationId xmlns:a16="http://schemas.microsoft.com/office/drawing/2014/main" id="{20893CCA-0134-4A72-80FC-829335DCA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432" y="766916"/>
            <a:ext cx="3776484" cy="255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4BC6D7-463B-4E88-9D23-A8C421A6C504}"/>
              </a:ext>
            </a:extLst>
          </p:cNvPr>
          <p:cNvSpPr txBox="1"/>
          <p:nvPr/>
        </p:nvSpPr>
        <p:spPr>
          <a:xfrm>
            <a:off x="394707" y="360658"/>
            <a:ext cx="10002906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>
              <a:buAutoNum type="arabicPeriod"/>
            </a:pPr>
            <a:r>
              <a:rPr lang="ru-RU" sz="3200" b="1" i="0" dirty="0">
                <a:solidFill>
                  <a:srgbClr val="3C3C43"/>
                </a:solidFill>
                <a:effectLst/>
                <a:latin typeface="Montserrat" panose="00000500000000000000" pitchFamily="2" charset="-52"/>
              </a:rPr>
              <a:t>Отслеживание изменений:</a:t>
            </a:r>
          </a:p>
          <a:p>
            <a:pPr algn="l"/>
            <a:endParaRPr lang="ru-RU" sz="3200" b="0" i="0" dirty="0">
              <a:solidFill>
                <a:srgbClr val="3C3C43"/>
              </a:solidFill>
              <a:effectLst/>
              <a:latin typeface="Montserrat" panose="00000500000000000000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3200" b="1" i="0" dirty="0">
                <a:solidFill>
                  <a:srgbClr val="3C3C43"/>
                </a:solidFill>
                <a:effectLst/>
                <a:latin typeface="Montserrat" panose="00000500000000000000" pitchFamily="2" charset="-52"/>
              </a:rPr>
              <a:t>Журнал фиксирует все операции записи:</a:t>
            </a:r>
            <a:r>
              <a:rPr lang="ru-RU" sz="3200" b="0" i="0" dirty="0">
                <a:solidFill>
                  <a:srgbClr val="3C3C43"/>
                </a:solidFill>
                <a:effectLst/>
                <a:latin typeface="Montserrat" panose="00000500000000000000" pitchFamily="2" charset="-52"/>
              </a:rPr>
              <a:t> Каждая операция записи данных (вставка, обновление, удаление) записывается в журнал до того, как она будет применена к основной базе данных.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3200" b="0" i="0" dirty="0">
              <a:solidFill>
                <a:srgbClr val="3C3C43"/>
              </a:solidFill>
              <a:effectLst/>
              <a:latin typeface="Montserrat" panose="00000500000000000000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3200" b="1" i="0" dirty="0">
                <a:solidFill>
                  <a:srgbClr val="3C3C43"/>
                </a:solidFill>
                <a:effectLst/>
                <a:latin typeface="Montserrat" panose="00000500000000000000" pitchFamily="2" charset="-52"/>
              </a:rPr>
              <a:t>Позволяет отследить последовательность изменений:</a:t>
            </a:r>
            <a:r>
              <a:rPr lang="ru-RU" sz="3200" b="0" i="0" dirty="0">
                <a:solidFill>
                  <a:srgbClr val="3C3C43"/>
                </a:solidFill>
                <a:effectLst/>
                <a:latin typeface="Montserrat" panose="00000500000000000000" pitchFamily="2" charset="-52"/>
              </a:rPr>
              <a:t> Это позволяет восстановить состояние базы данных до момента сбоя, откатив изменения, которые были произведены после сбоя.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6730490-2139-49B6-A468-AC1761E64B5B}"/>
              </a:ext>
            </a:extLst>
          </p:cNvPr>
          <p:cNvSpPr/>
          <p:nvPr/>
        </p:nvSpPr>
        <p:spPr>
          <a:xfrm>
            <a:off x="12078929" y="7182465"/>
            <a:ext cx="2772697" cy="91440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959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F940C16-471A-4D40-90BD-F5943388E81B}"/>
              </a:ext>
            </a:extLst>
          </p:cNvPr>
          <p:cNvSpPr/>
          <p:nvPr/>
        </p:nvSpPr>
        <p:spPr>
          <a:xfrm>
            <a:off x="12078929" y="7182465"/>
            <a:ext cx="2772697" cy="914400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B4C52-CC88-486E-A585-5CF38E9B8817}"/>
              </a:ext>
            </a:extLst>
          </p:cNvPr>
          <p:cNvSpPr txBox="1"/>
          <p:nvPr/>
        </p:nvSpPr>
        <p:spPr>
          <a:xfrm>
            <a:off x="206477" y="275304"/>
            <a:ext cx="9689692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3200" b="1" i="0" dirty="0">
                <a:solidFill>
                  <a:srgbClr val="3C3C43"/>
                </a:solidFill>
                <a:effectLst/>
                <a:latin typeface="Montserrat" panose="00000500000000000000" pitchFamily="2" charset="-52"/>
              </a:rPr>
              <a:t>2. Восстановление после сбоев:</a:t>
            </a:r>
          </a:p>
          <a:p>
            <a:pPr algn="l"/>
            <a:endParaRPr lang="ru-RU" sz="3200" b="0" i="0" dirty="0">
              <a:solidFill>
                <a:srgbClr val="3C3C43"/>
              </a:solidFill>
              <a:effectLst/>
              <a:latin typeface="Montserrat" panose="00000500000000000000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3200" b="1" i="0" dirty="0">
                <a:solidFill>
                  <a:srgbClr val="3C3C43"/>
                </a:solidFill>
                <a:effectLst/>
                <a:latin typeface="Montserrat" panose="00000500000000000000" pitchFamily="2" charset="-52"/>
              </a:rPr>
              <a:t>Позволяет восстановить данные до момента сбоя:</a:t>
            </a:r>
            <a:r>
              <a:rPr lang="ru-RU" sz="3200" b="0" i="0" dirty="0">
                <a:solidFill>
                  <a:srgbClr val="3C3C43"/>
                </a:solidFill>
                <a:effectLst/>
                <a:latin typeface="Montserrat" panose="00000500000000000000" pitchFamily="2" charset="-52"/>
              </a:rPr>
              <a:t> Если происходит сбой, журнал используется для повторного применения незавершенных операций записи, чтобы восстановить базу данных до состояния, предшествующего сбою.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3200" b="0" i="0" dirty="0">
              <a:solidFill>
                <a:srgbClr val="3C3C43"/>
              </a:solidFill>
              <a:effectLst/>
              <a:latin typeface="Montserrat" panose="00000500000000000000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3200" b="1" i="0" dirty="0">
                <a:solidFill>
                  <a:srgbClr val="3C3C43"/>
                </a:solidFill>
                <a:effectLst/>
                <a:latin typeface="Montserrat" panose="00000500000000000000" pitchFamily="2" charset="-52"/>
              </a:rPr>
              <a:t>Обеспечивает целостность данных:</a:t>
            </a:r>
            <a:r>
              <a:rPr lang="ru-RU" sz="3200" b="0" i="0" dirty="0">
                <a:solidFill>
                  <a:srgbClr val="3C3C43"/>
                </a:solidFill>
                <a:effectLst/>
                <a:latin typeface="Montserrat" panose="00000500000000000000" pitchFamily="2" charset="-52"/>
              </a:rPr>
              <a:t> Без журнала восстановление данных после сбоя было бы крайне сложным и могло бы привести к потере данных или повреждению базы данных.</a:t>
            </a:r>
          </a:p>
        </p:txBody>
      </p:sp>
      <p:pic>
        <p:nvPicPr>
          <p:cNvPr id="2052" name="Picture 4" descr="Building up your WordPress site brand recognition and user trust can be a t...">
            <a:extLst>
              <a:ext uri="{FF2B5EF4-FFF2-40B4-BE49-F238E27FC236}">
                <a16:creationId xmlns:a16="http://schemas.microsoft.com/office/drawing/2014/main" id="{C05A49A2-9ADA-4666-809F-3143FE166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380" y="275304"/>
            <a:ext cx="44291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105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930485"/>
            <a:ext cx="1268920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Структура файлов в журнале базы данных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1846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Файлы журналов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757499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Хранение записей транзакций.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1846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Индексные файлы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757499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Быстрый поиск записей.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1846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Данные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757499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Основная информация.</a:t>
            </a:r>
            <a:endParaRPr lang="en-US" sz="17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83425B7-B707-4565-B359-936BC04169E8}"/>
              </a:ext>
            </a:extLst>
          </p:cNvPr>
          <p:cNvSpPr/>
          <p:nvPr/>
        </p:nvSpPr>
        <p:spPr>
          <a:xfrm>
            <a:off x="12668865" y="7492181"/>
            <a:ext cx="1961535" cy="737419"/>
          </a:xfrm>
          <a:prstGeom prst="rect">
            <a:avLst/>
          </a:prstGeom>
          <a:solidFill>
            <a:srgbClr val="EEEFF5"/>
          </a:solidFill>
          <a:ln>
            <a:solidFill>
              <a:srgbClr val="EEEF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25072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Взаимодействие журнала с другими частями СУБД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23183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4304467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42318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Драйверы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4717971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Обеспечивают доступ к данным.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423183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828223" y="4304467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42318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Сервер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4717971"/>
            <a:ext cx="30014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Обрабатывает запросы.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87168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09638" y="5944314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8716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Клиенты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6357818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Используют данные.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566</Words>
  <Application>Microsoft Office PowerPoint</Application>
  <PresentationFormat>Произвольный</PresentationFormat>
  <Paragraphs>120</Paragraphs>
  <Slides>16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Barlow Bold</vt:lpstr>
      <vt:lpstr>Inter</vt:lpstr>
      <vt:lpstr>Arial</vt:lpstr>
      <vt:lpstr>Montserrat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Ксения Бикмаметова</cp:lastModifiedBy>
  <cp:revision>12</cp:revision>
  <dcterms:created xsi:type="dcterms:W3CDTF">2024-10-20T10:10:11Z</dcterms:created>
  <dcterms:modified xsi:type="dcterms:W3CDTF">2024-10-24T10:42:48Z</dcterms:modified>
</cp:coreProperties>
</file>